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6.svg" ContentType="image/svg+xml"/>
  <Override PartName="/ppt/media/image18.svg" ContentType="image/svg+xml"/>
  <Override PartName="/ppt/media/image25.svg" ContentType="image/svg+xml"/>
  <Override PartName="/ppt/media/image36.svg" ContentType="image/svg+xml"/>
  <Override PartName="/ppt/media/image4.svg" ContentType="image/svg+xml"/>
  <Override PartName="/ppt/media/image56.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4"/>
  </p:notesMasterIdLst>
  <p:sldIdLst>
    <p:sldId id="292" r:id="rId5"/>
    <p:sldId id="293" r:id="rId6"/>
    <p:sldId id="294" r:id="rId7"/>
    <p:sldId id="305" r:id="rId8"/>
    <p:sldId id="323" r:id="rId9"/>
    <p:sldId id="295" r:id="rId10"/>
    <p:sldId id="309" r:id="rId11"/>
    <p:sldId id="296" r:id="rId12"/>
    <p:sldId id="338" r:id="rId13"/>
    <p:sldId id="304" r:id="rId14"/>
    <p:sldId id="310" r:id="rId15"/>
    <p:sldId id="298" r:id="rId16"/>
    <p:sldId id="335" r:id="rId17"/>
    <p:sldId id="307" r:id="rId18"/>
    <p:sldId id="336" r:id="rId19"/>
    <p:sldId id="337" r:id="rId20"/>
    <p:sldId id="340" r:id="rId21"/>
    <p:sldId id="308" r:id="rId22"/>
    <p:sldId id="311" r:id="rId23"/>
    <p:sldId id="327" r:id="rId24"/>
    <p:sldId id="328" r:id="rId25"/>
    <p:sldId id="329" r:id="rId26"/>
    <p:sldId id="330" r:id="rId27"/>
    <p:sldId id="331" r:id="rId28"/>
    <p:sldId id="332" r:id="rId29"/>
    <p:sldId id="313" r:id="rId30"/>
    <p:sldId id="333" r:id="rId31"/>
    <p:sldId id="358" r:id="rId32"/>
    <p:sldId id="301"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tags" Target="tags/tag317.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108.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107.xml"/><Relationship Id="rId24" Type="http://schemas.openxmlformats.org/officeDocument/2006/relationships/slideLayout" Target="../slideLayouts/slideLayout18.xml"/><Relationship Id="rId23" Type="http://schemas.openxmlformats.org/officeDocument/2006/relationships/tags" Target="../tags/tag112.xml"/><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tags" Target="../tags/tag106.xml"/><Relationship Id="rId19" Type="http://schemas.openxmlformats.org/officeDocument/2006/relationships/image" Target="../media/image20.png"/><Relationship Id="rId18" Type="http://schemas.openxmlformats.org/officeDocument/2006/relationships/image" Target="../media/image1.png"/><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17.xml"/><Relationship Id="rId5" Type="http://schemas.openxmlformats.org/officeDocument/2006/relationships/image" Target="../media/image1.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20.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19.xml"/><Relationship Id="rId24" Type="http://schemas.openxmlformats.org/officeDocument/2006/relationships/slideLayout" Target="../slideLayouts/slideLayout24.xml"/><Relationship Id="rId23" Type="http://schemas.openxmlformats.org/officeDocument/2006/relationships/image" Target="../media/image13.png"/><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openxmlformats.org/officeDocument/2006/relationships/tags" Target="../tags/tag118.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image" Target="../media/image1.png"/><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image" Target="../media/image1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34.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33.xml"/><Relationship Id="rId22" Type="http://schemas.openxmlformats.org/officeDocument/2006/relationships/slideLayout" Target="../slideLayouts/slideLayout24.xml"/><Relationship Id="rId21" Type="http://schemas.openxmlformats.org/officeDocument/2006/relationships/image" Target="../media/image26.png"/><Relationship Id="rId20" Type="http://schemas.openxmlformats.org/officeDocument/2006/relationships/tags" Target="../tags/tag142.xml"/><Relationship Id="rId2" Type="http://schemas.openxmlformats.org/officeDocument/2006/relationships/tags" Target="../tags/tag132.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image" Target="../media/image1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45.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44.xml"/><Relationship Id="rId23" Type="http://schemas.openxmlformats.org/officeDocument/2006/relationships/slideLayout" Target="../slideLayouts/slideLayout24.xml"/><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tags" Target="../tags/tag154.xml"/><Relationship Id="rId2" Type="http://schemas.openxmlformats.org/officeDocument/2006/relationships/tags" Target="../tags/tag143.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image" Target="../media/image1.png"/><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57.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56.xml"/><Relationship Id="rId24" Type="http://schemas.openxmlformats.org/officeDocument/2006/relationships/slideLayout" Target="../slideLayouts/slideLayout24.xml"/><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5.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69.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68.xml"/><Relationship Id="rId26" Type="http://schemas.openxmlformats.org/officeDocument/2006/relationships/slideLayout" Target="../slideLayouts/slideLayout24.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tags" Target="../tags/tag167.xml"/><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81.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80.xml"/><Relationship Id="rId25" Type="http://schemas.openxmlformats.org/officeDocument/2006/relationships/slideLayout" Target="../slideLayouts/slideLayout24.xml"/><Relationship Id="rId24" Type="http://schemas.openxmlformats.org/officeDocument/2006/relationships/image" Target="../media/image33.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tags" Target="../tags/tag179.xml"/><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93.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92.xml"/><Relationship Id="rId25" Type="http://schemas.openxmlformats.org/officeDocument/2006/relationships/slideLayout" Target="../slideLayouts/slideLayout24.xml"/><Relationship Id="rId24" Type="http://schemas.openxmlformats.org/officeDocument/2006/relationships/image" Target="../media/image34.png"/><Relationship Id="rId23" Type="http://schemas.openxmlformats.org/officeDocument/2006/relationships/image" Target="../media/image33.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14.png"/><Relationship Id="rId2" Type="http://schemas.openxmlformats.org/officeDocument/2006/relationships/tags" Target="../tags/tag191.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1.png"/><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06.xml"/><Relationship Id="rId5" Type="http://schemas.openxmlformats.org/officeDocument/2006/relationships/image" Target="../media/image1.png"/><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08.xml"/><Relationship Id="rId27" Type="http://schemas.openxmlformats.org/officeDocument/2006/relationships/slideLayout" Target="../slideLayouts/slideLayout18.xml"/><Relationship Id="rId26" Type="http://schemas.openxmlformats.org/officeDocument/2006/relationships/tags" Target="../tags/tag220.xml"/><Relationship Id="rId25" Type="http://schemas.openxmlformats.org/officeDocument/2006/relationships/image" Target="../media/image40.png"/><Relationship Id="rId24" Type="http://schemas.openxmlformats.org/officeDocument/2006/relationships/image" Target="../media/image39.png"/><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7.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image" Target="../media/image1.png"/><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22.xml"/><Relationship Id="rId27" Type="http://schemas.openxmlformats.org/officeDocument/2006/relationships/slideLayout" Target="../slideLayouts/slideLayout18.xml"/><Relationship Id="rId26" Type="http://schemas.openxmlformats.org/officeDocument/2006/relationships/tags" Target="../tags/tag234.xml"/><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21.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image" Target="../media/image1.png"/><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36.xml"/><Relationship Id="rId24" Type="http://schemas.openxmlformats.org/officeDocument/2006/relationships/slideLayout" Target="../slideLayouts/slideLayout18.xml"/><Relationship Id="rId23" Type="http://schemas.openxmlformats.org/officeDocument/2006/relationships/tags" Target="../tags/tag248.xml"/><Relationship Id="rId22" Type="http://schemas.openxmlformats.org/officeDocument/2006/relationships/image" Target="../media/image45.png"/><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35.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image" Target="../media/image1.png"/><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50.xml"/><Relationship Id="rId27" Type="http://schemas.openxmlformats.org/officeDocument/2006/relationships/slideLayout" Target="../slideLayouts/slideLayout18.xml"/><Relationship Id="rId26" Type="http://schemas.openxmlformats.org/officeDocument/2006/relationships/tags" Target="../tags/tag262.xml"/><Relationship Id="rId25" Type="http://schemas.openxmlformats.org/officeDocument/2006/relationships/image" Target="../media/image49.png"/><Relationship Id="rId24" Type="http://schemas.openxmlformats.org/officeDocument/2006/relationships/image" Target="../media/image48.png"/><Relationship Id="rId23" Type="http://schemas.openxmlformats.org/officeDocument/2006/relationships/image" Target="../media/image47.png"/><Relationship Id="rId22" Type="http://schemas.openxmlformats.org/officeDocument/2006/relationships/image" Target="../media/image46.png"/><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image" Target="../media/image1.png"/><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64.xml"/><Relationship Id="rId25" Type="http://schemas.openxmlformats.org/officeDocument/2006/relationships/slideLayout" Target="../slideLayouts/slideLayout18.xml"/><Relationship Id="rId24" Type="http://schemas.openxmlformats.org/officeDocument/2006/relationships/tags" Target="../tags/tag276.xml"/><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63.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image" Target="../media/image1.png"/><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78.xml"/><Relationship Id="rId26" Type="http://schemas.openxmlformats.org/officeDocument/2006/relationships/slideLayout" Target="../slideLayouts/slideLayout18.xml"/><Relationship Id="rId25" Type="http://schemas.openxmlformats.org/officeDocument/2006/relationships/tags" Target="../tags/tag290.xml"/><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7.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image" Target="../media/image1.png"/><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image" Target="../media/image1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95.xml"/><Relationship Id="rId5" Type="http://schemas.openxmlformats.org/officeDocument/2006/relationships/image" Target="../media/image1.png"/><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2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298.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97.xml"/><Relationship Id="rId2" Type="http://schemas.openxmlformats.org/officeDocument/2006/relationships/tags" Target="../tags/tag296.xml"/><Relationship Id="rId19" Type="http://schemas.openxmlformats.org/officeDocument/2006/relationships/slideLayout" Target="../slideLayouts/slideLayout18.xml"/><Relationship Id="rId18" Type="http://schemas.openxmlformats.org/officeDocument/2006/relationships/tags" Target="../tags/tag303.xml"/><Relationship Id="rId17" Type="http://schemas.openxmlformats.org/officeDocument/2006/relationships/image" Target="../media/image58.png"/><Relationship Id="rId16" Type="http://schemas.openxmlformats.org/officeDocument/2006/relationships/image" Target="../media/image57.png"/><Relationship Id="rId15" Type="http://schemas.openxmlformats.org/officeDocument/2006/relationships/image" Target="../media/image1.png"/><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image" Target="../media/image56.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306.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305.xml"/><Relationship Id="rId24" Type="http://schemas.openxmlformats.org/officeDocument/2006/relationships/slideLayout" Target="../slideLayouts/slideLayout18.xml"/><Relationship Id="rId23" Type="http://schemas.openxmlformats.org/officeDocument/2006/relationships/tags" Target="../tags/tag311.xml"/><Relationship Id="rId22" Type="http://schemas.openxmlformats.org/officeDocument/2006/relationships/image" Target="../media/image65.png"/><Relationship Id="rId21" Type="http://schemas.openxmlformats.org/officeDocument/2006/relationships/image" Target="../media/image64.png"/><Relationship Id="rId20" Type="http://schemas.openxmlformats.org/officeDocument/2006/relationships/image" Target="../media/image63.png"/><Relationship Id="rId2" Type="http://schemas.openxmlformats.org/officeDocument/2006/relationships/tags" Target="../tags/tag304.xml"/><Relationship Id="rId19" Type="http://schemas.openxmlformats.org/officeDocument/2006/relationships/image" Target="../media/image62.png"/><Relationship Id="rId18" Type="http://schemas.openxmlformats.org/officeDocument/2006/relationships/image" Target="../media/image61.png"/><Relationship Id="rId17" Type="http://schemas.openxmlformats.org/officeDocument/2006/relationships/image" Target="../media/image60.png"/><Relationship Id="rId16" Type="http://schemas.openxmlformats.org/officeDocument/2006/relationships/image" Target="../media/image59.png"/><Relationship Id="rId15" Type="http://schemas.openxmlformats.org/officeDocument/2006/relationships/image" Target="../media/image1.png"/><Relationship Id="rId14" Type="http://schemas.openxmlformats.org/officeDocument/2006/relationships/tags" Target="../tags/tag310.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image" Target="../media/image56.sv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1.png"/><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3" Type="http://schemas.openxmlformats.org/officeDocument/2006/relationships/slideLayout" Target="../slideLayouts/slideLayout24.xml"/><Relationship Id="rId22" Type="http://schemas.openxmlformats.org/officeDocument/2006/relationships/image" Target="../media/image13.png"/><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1.png"/><Relationship Id="rId3" Type="http://schemas.openxmlformats.org/officeDocument/2006/relationships/tags" Target="../tags/tag52.xml"/><Relationship Id="rId24" Type="http://schemas.openxmlformats.org/officeDocument/2006/relationships/slideLayout" Target="../slideLayouts/slideLayout29.xml"/><Relationship Id="rId23" Type="http://schemas.openxmlformats.org/officeDocument/2006/relationships/tags" Target="../tags/tag60.xml"/><Relationship Id="rId22" Type="http://schemas.openxmlformats.org/officeDocument/2006/relationships/image" Target="../media/image14.png"/><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51.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image" Target="../media/image8.svg"/><Relationship Id="rId11" Type="http://schemas.openxmlformats.org/officeDocument/2006/relationships/image" Target="../media/image7.png"/><Relationship Id="rId10" Type="http://schemas.openxmlformats.org/officeDocument/2006/relationships/image" Target="../media/image6.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63.xml"/><Relationship Id="rId3" Type="http://schemas.openxmlformats.org/officeDocument/2006/relationships/tags" Target="../tags/tag62.xml"/><Relationship Id="rId29" Type="http://schemas.openxmlformats.org/officeDocument/2006/relationships/slideLayout" Target="../slideLayouts/slideLayout24.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image" Target="../media/image1.png"/><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6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1.xml"/><Relationship Id="rId5" Type="http://schemas.openxmlformats.org/officeDocument/2006/relationships/image" Target="../media/image1.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84.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83.xml"/><Relationship Id="rId28" Type="http://schemas.openxmlformats.org/officeDocument/2006/relationships/slideLayout" Target="../slideLayouts/slideLayout29.xml"/><Relationship Id="rId27" Type="http://schemas.openxmlformats.org/officeDocument/2006/relationships/tags" Target="../tags/tag94.xml"/><Relationship Id="rId26" Type="http://schemas.openxmlformats.org/officeDocument/2006/relationships/image" Target="../media/image19.png"/><Relationship Id="rId25" Type="http://schemas.openxmlformats.org/officeDocument/2006/relationships/image" Target="../media/image14.png"/><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82.xml"/><Relationship Id="rId19" Type="http://schemas.openxmlformats.org/officeDocument/2006/relationships/tags" Target="../tags/tag88.xml"/><Relationship Id="rId18" Type="http://schemas.openxmlformats.org/officeDocument/2006/relationships/image" Target="../media/image1.png"/><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7.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96.xml"/><Relationship Id="rId25" Type="http://schemas.openxmlformats.org/officeDocument/2006/relationships/slideLayout" Target="../slideLayouts/slideLayout18.xml"/><Relationship Id="rId24" Type="http://schemas.openxmlformats.org/officeDocument/2006/relationships/tags" Target="../tags/tag105.xml"/><Relationship Id="rId23" Type="http://schemas.openxmlformats.org/officeDocument/2006/relationships/tags" Target="../tags/tag104.xml"/><Relationship Id="rId22" Type="http://schemas.openxmlformats.org/officeDocument/2006/relationships/tags" Target="../tags/tag103.xml"/><Relationship Id="rId21" Type="http://schemas.openxmlformats.org/officeDocument/2006/relationships/tags" Target="../tags/tag102.xml"/><Relationship Id="rId20" Type="http://schemas.openxmlformats.org/officeDocument/2006/relationships/tags" Target="../tags/tag101.xml"/><Relationship Id="rId2" Type="http://schemas.openxmlformats.org/officeDocument/2006/relationships/tags" Target="../tags/tag95.xml"/><Relationship Id="rId19" Type="http://schemas.openxmlformats.org/officeDocument/2006/relationships/image" Target="../media/image14.png"/><Relationship Id="rId18" Type="http://schemas.openxmlformats.org/officeDocument/2006/relationships/image" Target="../media/image1.png"/><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8" name="组合 7"/>
          <p:cNvGrpSpPr/>
          <p:nvPr/>
        </p:nvGrpSpPr>
        <p:grpSpPr>
          <a:xfrm>
            <a:off x="6074410" y="1216660"/>
            <a:ext cx="6032500" cy="2747010"/>
            <a:chOff x="8928" y="2263"/>
            <a:chExt cx="9942" cy="2341"/>
          </a:xfrm>
        </p:grpSpPr>
        <p:sp>
          <p:nvSpPr>
            <p:cNvPr id="125" name="矩形: 圆角 124"/>
            <p:cNvSpPr/>
            <p:nvPr/>
          </p:nvSpPr>
          <p:spPr>
            <a:xfrm>
              <a:off x="8928" y="2263"/>
              <a:ext cx="9942" cy="234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9097" y="2933"/>
              <a:ext cx="9593" cy="106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packet consists of two main parts: the header and the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header includes essential control information like Type, Code, Checksum,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The data section contains user-defined data, often used for diagnostic purposes like timestamps or padding.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9096" y="2467"/>
              <a:ext cx="7148" cy="34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ICMP Packet Composition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4" name="组合 13"/>
          <p:cNvGrpSpPr/>
          <p:nvPr/>
        </p:nvGrpSpPr>
        <p:grpSpPr>
          <a:xfrm>
            <a:off x="222885" y="4175760"/>
            <a:ext cx="5276215" cy="2124710"/>
            <a:chOff x="8475" y="5400"/>
            <a:chExt cx="11694" cy="3820"/>
          </a:xfrm>
        </p:grpSpPr>
        <p:sp>
          <p:nvSpPr>
            <p:cNvPr id="127" name="矩形: 圆角 126"/>
            <p:cNvSpPr/>
            <p:nvPr/>
          </p:nvSpPr>
          <p:spPr>
            <a:xfrm>
              <a:off x="8475" y="5400"/>
              <a:ext cx="11694" cy="38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Docer Falling Dust PPT demo 13"/>
            <p:cNvSpPr txBox="1"/>
            <p:nvPr/>
          </p:nvSpPr>
          <p:spPr>
            <a:xfrm>
              <a:off x="8784" y="6370"/>
              <a:ext cx="10835" cy="224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Type field (e.g., Echo Request or Echo Reply).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Code field (specifies the subtype of the ICMP message).</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Checksum (used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Packet ID (to match requests with replies).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Sequence Number (helps track packet order).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8783" y="5576"/>
              <a:ext cx="7737" cy="72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bbHHh Explanation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9" name="组合 18"/>
          <p:cNvGrpSpPr/>
          <p:nvPr/>
        </p:nvGrpSpPr>
        <p:grpSpPr>
          <a:xfrm>
            <a:off x="6052073" y="4174933"/>
            <a:ext cx="6055256" cy="2125345"/>
            <a:chOff x="8316" y="7730"/>
            <a:chExt cx="10910" cy="2571"/>
          </a:xfrm>
        </p:grpSpPr>
        <p:sp>
          <p:nvSpPr>
            <p:cNvPr id="7" name="矩形: 圆角 126"/>
            <p:cNvSpPr/>
            <p:nvPr/>
          </p:nvSpPr>
          <p:spPr>
            <a:xfrm>
              <a:off x="8356" y="7730"/>
              <a:ext cx="10870" cy="257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Docer Falling Dust PPT demo 13"/>
            <p:cNvSpPr txBox="1"/>
            <p:nvPr/>
          </p:nvSpPr>
          <p:spPr>
            <a:xfrm>
              <a:off x="8316" y="8476"/>
              <a:ext cx="10514" cy="1231"/>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header stores the control and identification information required for ICMP communication (Type, Code, Checksum, Packet ID,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data section holds additional information, such as timestamps or any other diagnostic data needed for the echo request and reply process.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 name="Docer Falling Dust PPT demo 12"/>
            <p:cNvSpPr txBox="1"/>
            <p:nvPr/>
          </p:nvSpPr>
          <p:spPr>
            <a:xfrm>
              <a:off x="8356" y="7926"/>
              <a:ext cx="6139" cy="485"/>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Header &amp; Data</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pic>
        <p:nvPicPr>
          <p:cNvPr id="4" name="图片 3"/>
          <p:cNvPicPr>
            <a:picLocks noChangeAspect="1"/>
          </p:cNvPicPr>
          <p:nvPr/>
        </p:nvPicPr>
        <p:blipFill>
          <a:blip r:embed="rId19"/>
          <a:stretch>
            <a:fillRect/>
          </a:stretch>
        </p:blipFill>
        <p:spPr>
          <a:xfrm>
            <a:off x="127635" y="1216660"/>
            <a:ext cx="5925185" cy="2747645"/>
          </a:xfrm>
          <a:prstGeom prst="rect">
            <a:avLst/>
          </a:prstGeom>
        </p:spPr>
      </p:pic>
      <p:pic>
        <p:nvPicPr>
          <p:cNvPr id="3" name="图片 2"/>
          <p:cNvPicPr>
            <a:picLocks noChangeAspect="1"/>
          </p:cNvPicPr>
          <p:nvPr/>
        </p:nvPicPr>
        <p:blipFill>
          <a:blip r:embed="rId20"/>
          <a:stretch>
            <a:fillRect/>
          </a:stretch>
        </p:blipFill>
        <p:spPr>
          <a:xfrm>
            <a:off x="222885" y="6002655"/>
            <a:ext cx="4676775" cy="523875"/>
          </a:xfrm>
          <a:prstGeom prst="rect">
            <a:avLst/>
          </a:prstGeom>
        </p:spPr>
      </p:pic>
      <p:pic>
        <p:nvPicPr>
          <p:cNvPr id="5" name="图片 4"/>
          <p:cNvPicPr>
            <a:picLocks noChangeAspect="1"/>
          </p:cNvPicPr>
          <p:nvPr/>
        </p:nvPicPr>
        <p:blipFill>
          <a:blip r:embed="rId21"/>
          <a:stretch>
            <a:fillRect/>
          </a:stretch>
        </p:blipFill>
        <p:spPr>
          <a:xfrm>
            <a:off x="6074410" y="6002655"/>
            <a:ext cx="5514975" cy="552450"/>
          </a:xfrm>
          <a:prstGeom prst="rect">
            <a:avLst/>
          </a:prstGeom>
        </p:spPr>
      </p:pic>
      <p:pic>
        <p:nvPicPr>
          <p:cNvPr id="6" name="图片 5"/>
          <p:cNvPicPr>
            <a:picLocks noChangeAspect="1"/>
          </p:cNvPicPr>
          <p:nvPr/>
        </p:nvPicPr>
        <p:blipFill>
          <a:blip r:embed="rId22"/>
          <a:stretch>
            <a:fillRect/>
          </a:stretch>
        </p:blipFill>
        <p:spPr>
          <a:xfrm>
            <a:off x="8122285" y="4150360"/>
            <a:ext cx="3467100" cy="447675"/>
          </a:xfrm>
          <a:prstGeom prst="rect">
            <a:avLst/>
          </a:prstGeom>
        </p:spPr>
      </p:pic>
      <p:cxnSp>
        <p:nvCxnSpPr>
          <p:cNvPr id="9" name="直接箭头连接符 8"/>
          <p:cNvCxnSpPr/>
          <p:nvPr/>
        </p:nvCxnSpPr>
        <p:spPr>
          <a:xfrm flipV="1">
            <a:off x="9264650" y="4660900"/>
            <a:ext cx="251460" cy="1609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 of ICMP</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8"/>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9"/>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0"/>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1"/>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2"/>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9" name="文本框 8"/>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1" name="文本框 10"/>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2" name="文本框 11"/>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0" name="左大括号 19"/>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2" name="文本框 21"/>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4" name="左大括号 23"/>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文本框 25"/>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38" name="文本框 37"/>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7"/>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8"/>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9"/>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0"/>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0" name="直接箭头连接符 3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圆角矩形 41"/>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0" name="直接箭头连接符 49"/>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51" name="图片 50"/>
          <p:cNvPicPr>
            <a:picLocks noChangeAspect="1"/>
          </p:cNvPicPr>
          <p:nvPr/>
        </p:nvPicPr>
        <p:blipFill>
          <a:blip r:embed="rId21"/>
          <a:stretch>
            <a:fillRect/>
          </a:stretch>
        </p:blipFill>
        <p:spPr>
          <a:xfrm>
            <a:off x="5862320" y="3244215"/>
            <a:ext cx="6257925" cy="333375"/>
          </a:xfrm>
          <a:prstGeom prst="rect">
            <a:avLst/>
          </a:prstGeom>
        </p:spPr>
      </p:pic>
      <p:sp>
        <p:nvSpPr>
          <p:cNvPr id="52" name="圆角矩形 51"/>
          <p:cNvSpPr/>
          <p:nvPr/>
        </p:nvSpPr>
        <p:spPr>
          <a:xfrm>
            <a:off x="5901690" y="3325495"/>
            <a:ext cx="765175"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0" name="圆角矩形 69"/>
          <p:cNvSpPr/>
          <p:nvPr/>
        </p:nvSpPr>
        <p:spPr>
          <a:xfrm>
            <a:off x="7161530"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圆角矩形 70"/>
          <p:cNvSpPr/>
          <p:nvPr/>
        </p:nvSpPr>
        <p:spPr>
          <a:xfrm>
            <a:off x="7926705"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圆角矩形 83"/>
          <p:cNvSpPr/>
          <p:nvPr/>
        </p:nvSpPr>
        <p:spPr>
          <a:xfrm>
            <a:off x="7625080" y="1592580"/>
            <a:ext cx="4495165" cy="16516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圆角矩形 84"/>
          <p:cNvSpPr/>
          <p:nvPr/>
        </p:nvSpPr>
        <p:spPr>
          <a:xfrm>
            <a:off x="28575" y="3727450"/>
            <a:ext cx="6375400" cy="29972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79" name="组合 78"/>
          <p:cNvGrpSpPr/>
          <p:nvPr/>
        </p:nvGrpSpPr>
        <p:grpSpPr>
          <a:xfrm>
            <a:off x="671195" y="1097915"/>
            <a:ext cx="11455400" cy="5591175"/>
            <a:chOff x="4928878" y="3538797"/>
            <a:chExt cx="11455087" cy="6159552"/>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4" name="箭头: V 形 83"/>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8"/>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19"/>
              </p:custDataLst>
            </p:nvPr>
          </p:nvSpPr>
          <p:spPr>
            <a:xfrm>
              <a:off x="5302250" y="3538797"/>
              <a:ext cx="2501198"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Type Handling</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0"/>
              </p:custDataLst>
            </p:nvPr>
          </p:nvSpPr>
          <p:spPr>
            <a:xfrm>
              <a:off x="4940308" y="3950133"/>
              <a:ext cx="11443657" cy="5748216"/>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Type 0 - Echo Reply: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Confirms receipt of an Echo Reply (type 0).</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Matches the ID to verify the packet corresponds to the sent request.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Checks user data for consistency to ensure data integrity.</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Type 3 - Destination Unreachable: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Indicates that the target address is unreachable.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Type 5 - Redirect: Sent when there is a better route for the packet.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Codes 0-3 for different types of redirection:</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0: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1: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2: Type of Service and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3: Type of Service and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Type 11 - Time Exceeded: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Sent when the packet's Time To Live (TTL) expires during routing.</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Other Types</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Types like 8 (Echo Request), 9 (Router Advertisement), 13 (Timestamp Request), etc., are also handled to cover different ICMP messages.</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Unknown Type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Outputs a message indicating receipt of an unrecognized ICMP type, displaying its type and code.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Timeout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Captures </a:t>
              </a:r>
              <a:r>
                <a:rPr lang="en-US" altLang="zh-CN" sz="1400" dirty="0" err="1">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socket.timeout</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exception and outputs "Request timed out" when no response is received within the defined timeout period.</a:t>
              </a:r>
              <a:endParaRPr lang="zh-CN" altLang="en-US"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a:picLocks noChangeAspect="1"/>
          </p:cNvPicPr>
          <p:nvPr/>
        </p:nvPicPr>
        <p:blipFill>
          <a:blip r:embed="rId21"/>
          <a:stretch>
            <a:fillRect/>
          </a:stretch>
        </p:blipFill>
        <p:spPr>
          <a:xfrm>
            <a:off x="7146290" y="1006475"/>
            <a:ext cx="5045710" cy="4373880"/>
          </a:xfrm>
          <a:prstGeom prst="rect">
            <a:avLst/>
          </a:prstGeom>
        </p:spPr>
      </p:pic>
      <p:pic>
        <p:nvPicPr>
          <p:cNvPr id="6" name="图片 5"/>
          <p:cNvPicPr>
            <a:picLocks noChangeAspect="1"/>
          </p:cNvPicPr>
          <p:nvPr/>
        </p:nvPicPr>
        <p:blipFill>
          <a:blip r:embed="rId22"/>
          <a:stretch>
            <a:fillRect/>
          </a:stretch>
        </p:blipFill>
        <p:spPr>
          <a:xfrm>
            <a:off x="0" y="1006475"/>
            <a:ext cx="7025005" cy="4283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85" name="图片 84"/>
          <p:cNvPicPr>
            <a:picLocks noChangeAspect="1"/>
          </p:cNvPicPr>
          <p:nvPr/>
        </p:nvPicPr>
        <p:blipFill>
          <a:blip r:embed="rId24"/>
          <a:stretch>
            <a:fillRect/>
          </a:stretch>
        </p:blipFill>
        <p:spPr>
          <a:xfrm>
            <a:off x="1923415" y="5341620"/>
            <a:ext cx="1047750" cy="323850"/>
          </a:xfrm>
          <a:prstGeom prst="rect">
            <a:avLst/>
          </a:prstGeom>
        </p:spPr>
      </p:pic>
      <p:pic>
        <p:nvPicPr>
          <p:cNvPr id="3" name="图片 2"/>
          <p:cNvPicPr>
            <a:picLocks noChangeAspect="1"/>
          </p:cNvPicPr>
          <p:nvPr/>
        </p:nvPicPr>
        <p:blipFill>
          <a:blip r:embed="rId25"/>
          <a:stretch>
            <a:fillRect/>
          </a:stretch>
        </p:blipFill>
        <p:spPr>
          <a:xfrm>
            <a:off x="1283335" y="4525645"/>
            <a:ext cx="5453380"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481455"/>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3" name="图片 2"/>
          <p:cNvPicPr>
            <a:picLocks noChangeAspect="1"/>
          </p:cNvPicPr>
          <p:nvPr/>
        </p:nvPicPr>
        <p:blipFill>
          <a:blip r:embed="rId24"/>
          <a:srcRect r="21264" b="-5045"/>
          <a:stretch>
            <a:fillRect/>
          </a:stretch>
        </p:blipFill>
        <p:spPr>
          <a:xfrm>
            <a:off x="3337560" y="2983865"/>
            <a:ext cx="4589780" cy="370205"/>
          </a:xfrm>
          <a:prstGeom prst="rect">
            <a:avLst/>
          </a:prstGeom>
        </p:spPr>
      </p:pic>
      <p:cxnSp>
        <p:nvCxnSpPr>
          <p:cNvPr id="5" name="直接箭头连接符 4"/>
          <p:cNvCxnSpPr>
            <a:stCxn id="9"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0" name="直接箭头连接符 59"/>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r>
                <a:rPr lang="en-US" altLang="zh-CN"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&amp; ping</a:t>
              </a:r>
              <a:endParaRPr lang="zh-CN" altLang="en-US"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algn="l"/>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20"/>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3" name="文本框 12"/>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9" name="文本框 18"/>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20" name="右大括号 19"/>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2" name="左大括号 21"/>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6" name="文本框 25"/>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38" name="左大括号 37"/>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0" name="文本框 39"/>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2" name="文本框 41"/>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1"/>
          <a:stretch>
            <a:fillRect/>
          </a:stretch>
        </p:blipFill>
        <p:spPr>
          <a:xfrm>
            <a:off x="3337560" y="1481455"/>
            <a:ext cx="4731385" cy="408305"/>
          </a:xfrm>
          <a:prstGeom prst="rect">
            <a:avLst/>
          </a:prstGeom>
        </p:spPr>
      </p:pic>
      <p:cxnSp>
        <p:nvCxnSpPr>
          <p:cNvPr id="71" name="直接箭头连接符 70"/>
          <p:cNvCxnSpPr>
            <a:stCxn id="12"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2"/>
          <a:stretch>
            <a:fillRect/>
          </a:stretch>
        </p:blipFill>
        <p:spPr>
          <a:xfrm>
            <a:off x="102235" y="6228080"/>
            <a:ext cx="5619750" cy="438150"/>
          </a:xfrm>
          <a:prstGeom prst="rect">
            <a:avLst/>
          </a:prstGeom>
        </p:spPr>
      </p:pic>
      <p:pic>
        <p:nvPicPr>
          <p:cNvPr id="60" name="图片 59"/>
          <p:cNvPicPr>
            <a:picLocks noChangeAspect="1"/>
          </p:cNvPicPr>
          <p:nvPr/>
        </p:nvPicPr>
        <p:blipFill>
          <a:blip r:embed="rId23"/>
          <a:srcRect r="21264" b="-5045"/>
          <a:stretch>
            <a:fillRect/>
          </a:stretch>
        </p:blipFill>
        <p:spPr>
          <a:xfrm>
            <a:off x="3337560" y="2983865"/>
            <a:ext cx="4589780" cy="370205"/>
          </a:xfrm>
          <a:prstGeom prst="rect">
            <a:avLst/>
          </a:prstGeom>
        </p:spPr>
      </p:pic>
      <p:cxnSp>
        <p:nvCxnSpPr>
          <p:cNvPr id="79" name="直接箭头连接符 78"/>
          <p:cNvCxnSpPr>
            <a:stCxn id="12"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1" name="圆角矩形 80"/>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2" name="直接箭头连接符 81"/>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3" name="圆角矩形 82"/>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4"/>
          <a:stretch>
            <a:fillRect/>
          </a:stretch>
        </p:blipFill>
        <p:spPr>
          <a:xfrm>
            <a:off x="1061720" y="1949450"/>
            <a:ext cx="10601325" cy="3190875"/>
          </a:xfrm>
          <a:prstGeom prst="rect">
            <a:avLst/>
          </a:prstGeom>
        </p:spPr>
      </p:pic>
      <p:sp>
        <p:nvSpPr>
          <p:cNvPr id="85" name="圆角矩形 84"/>
          <p:cNvSpPr/>
          <p:nvPr/>
        </p:nvSpPr>
        <p:spPr>
          <a:xfrm>
            <a:off x="3432175" y="3117850"/>
            <a:ext cx="3594100" cy="6731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圆角矩形 85"/>
          <p:cNvSpPr/>
          <p:nvPr/>
        </p:nvSpPr>
        <p:spPr>
          <a:xfrm>
            <a:off x="7724775" y="2647950"/>
            <a:ext cx="35306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8402" y="1877086"/>
            <a:ext cx="1789709" cy="3230880"/>
            <a:chOff x="897847" y="178547"/>
            <a:chExt cx="1789709" cy="3230880"/>
          </a:xfrm>
        </p:grpSpPr>
        <p:sp>
          <p:nvSpPr>
            <p:cNvPr id="4" name="矩形 3"/>
            <p:cNvSpPr/>
            <p:nvPr>
              <p:custDataLst>
                <p:tags r:id="rId2"/>
              </p:custDataLst>
            </p:nvPr>
          </p:nvSpPr>
          <p:spPr>
            <a:xfrm>
              <a:off x="897847" y="1510323"/>
              <a:ext cx="1413510" cy="218440"/>
            </a:xfrm>
            <a:prstGeom prst="rect">
              <a:avLst/>
            </a:prstGeom>
          </p:spPr>
          <p:txBody>
            <a:bodyPr vert="eaVert" wrap="none">
              <a:spAutoFit/>
            </a:bodyPr>
            <a:lstStyle/>
            <a:p>
              <a:pPr algn="ct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564751" y="1286622"/>
              <a:ext cx="3230880" cy="1014730"/>
            </a:xfrm>
            <a:prstGeom prst="rect">
              <a:avLst/>
            </a:prstGeom>
          </p:spPr>
          <p:txBody>
            <a:bodyPr wrap="none">
              <a:spAutoFit/>
            </a:bodyPr>
            <a:lstStyle/>
            <a:p>
              <a:pPr algn="ctr"/>
              <a:r>
                <a:rPr lang="en-US" altLang="zh-CN" sz="60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60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Process</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259434" cy="1129095"/>
            <a:chOff x="4772112" y="3120024"/>
            <a:chExt cx="3471101"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088219"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Unable to ping locally: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p:nvPr/>
        </p:nvPicPr>
        <p:blipFill>
          <a:blip r:embed="rId22"/>
          <a:stretch>
            <a:fillRect/>
          </a:stretch>
        </p:blipFill>
        <p:spPr>
          <a:xfrm>
            <a:off x="292735" y="1779905"/>
            <a:ext cx="4608830" cy="2449830"/>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3"/>
          <a:srcRect l="29439"/>
          <a:stretch>
            <a:fillRect/>
          </a:stretch>
        </p:blipFill>
        <p:spPr>
          <a:xfrm>
            <a:off x="5305425" y="1754505"/>
            <a:ext cx="3176905" cy="2350135"/>
          </a:xfrm>
          <a:prstGeom prst="rect">
            <a:avLst/>
          </a:prstGeom>
        </p:spPr>
      </p:pic>
      <p:sp>
        <p:nvSpPr>
          <p:cNvPr id="8" name="矩形 7"/>
          <p:cNvSpPr/>
          <p:nvPr/>
        </p:nvSpPr>
        <p:spPr>
          <a:xfrm>
            <a:off x="5778500" y="304228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5778500" y="378777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4"/>
          <a:stretch>
            <a:fillRect/>
          </a:stretch>
        </p:blipFill>
        <p:spPr>
          <a:xfrm>
            <a:off x="8420735" y="1754505"/>
            <a:ext cx="3576955" cy="2266950"/>
          </a:xfrm>
          <a:prstGeom prst="rect">
            <a:avLst/>
          </a:prstGeom>
        </p:spPr>
      </p:pic>
      <p:sp>
        <p:nvSpPr>
          <p:cNvPr id="12" name="文本框 11"/>
          <p:cNvSpPr txBox="1"/>
          <p:nvPr/>
        </p:nvSpPr>
        <p:spPr>
          <a:xfrm>
            <a:off x="9366885" y="4056380"/>
            <a:ext cx="24409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the inbound rules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3" name="文本框 12"/>
          <p:cNvSpPr txBox="1"/>
          <p:nvPr/>
        </p:nvSpPr>
        <p:spPr>
          <a:xfrm>
            <a:off x="5778500" y="4024630"/>
            <a:ext cx="17424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Disable Defender</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p:nvPr/>
        </p:nvPicPr>
        <p:blipFill>
          <a:blip r:embed="rId25"/>
          <a:srcRect t="12008" r="11096"/>
          <a:stretch>
            <a:fillRect/>
          </a:stretch>
        </p:blipFill>
        <p:spPr>
          <a:xfrm>
            <a:off x="386080" y="4363085"/>
            <a:ext cx="4109720" cy="2293620"/>
          </a:xfrm>
          <a:prstGeom prst="rect">
            <a:avLst/>
          </a:prstGeom>
        </p:spPr>
      </p:pic>
      <p:sp>
        <p:nvSpPr>
          <p:cNvPr id="18" name="文本框 17"/>
          <p:cNvSpPr txBox="1"/>
          <p:nvPr/>
        </p:nvSpPr>
        <p:spPr>
          <a:xfrm>
            <a:off x="5083175" y="6021070"/>
            <a:ext cx="484632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you need to add the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www.</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prefix</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Try to ping on a linux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p:nvPr/>
        </p:nvPicPr>
        <p:blipFill>
          <a:blip r:embed="rId22"/>
          <a:stretch>
            <a:fillRect/>
          </a:stretch>
        </p:blipFill>
        <p:spPr>
          <a:xfrm>
            <a:off x="269875" y="1805305"/>
            <a:ext cx="4481195" cy="2588895"/>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1" name="图片 10"/>
          <p:cNvPicPr>
            <a:picLocks noChangeAspect="1"/>
          </p:cNvPicPr>
          <p:nvPr/>
        </p:nvPicPr>
        <p:blipFill>
          <a:blip r:embed="rId23"/>
          <a:stretch>
            <a:fillRect/>
          </a:stretch>
        </p:blipFill>
        <p:spPr>
          <a:xfrm>
            <a:off x="5528945" y="1801495"/>
            <a:ext cx="3862070" cy="2185035"/>
          </a:xfrm>
          <a:prstGeom prst="rect">
            <a:avLst/>
          </a:prstGeom>
        </p:spPr>
      </p:pic>
      <p:sp>
        <p:nvSpPr>
          <p:cNvPr id="14" name="文本框 13"/>
          <p:cNvSpPr txBox="1"/>
          <p:nvPr/>
        </p:nvSpPr>
        <p:spPr>
          <a:xfrm>
            <a:off x="6010910" y="4010025"/>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Use the .sh script on the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5" name="文本框 14"/>
          <p:cNvSpPr txBox="1"/>
          <p:nvPr/>
        </p:nvSpPr>
        <p:spPr>
          <a:xfrm>
            <a:off x="537210" y="4448175"/>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Maybe I need to change the socket type?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6" name="文本框 15"/>
          <p:cNvSpPr txBox="1"/>
          <p:nvPr/>
        </p:nvSpPr>
        <p:spPr>
          <a:xfrm>
            <a:off x="663575" y="4867275"/>
            <a:ext cx="2991485"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to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a:picLocks noChangeAspect="1"/>
          </p:cNvPicPr>
          <p:nvPr/>
        </p:nvPicPr>
        <p:blipFill>
          <a:blip r:embed="rId24"/>
          <a:srcRect t="55034" r="10022"/>
          <a:stretch>
            <a:fillRect/>
          </a:stretch>
        </p:blipFill>
        <p:spPr>
          <a:xfrm>
            <a:off x="127635" y="5286375"/>
            <a:ext cx="4693920" cy="1090295"/>
          </a:xfrm>
          <a:prstGeom prst="rect">
            <a:avLst/>
          </a:prstGeom>
        </p:spPr>
      </p:pic>
      <p:pic>
        <p:nvPicPr>
          <p:cNvPr id="18" name="图片 17"/>
          <p:cNvPicPr>
            <a:picLocks noChangeAspect="1"/>
          </p:cNvPicPr>
          <p:nvPr/>
        </p:nvPicPr>
        <p:blipFill>
          <a:blip r:embed="rId25"/>
          <a:srcRect t="6407" b="3649"/>
          <a:stretch>
            <a:fillRect/>
          </a:stretch>
        </p:blipFill>
        <p:spPr>
          <a:xfrm>
            <a:off x="5596890" y="4394200"/>
            <a:ext cx="4004310" cy="2050415"/>
          </a:xfrm>
          <a:prstGeom prst="rect">
            <a:avLst/>
          </a:prstGeom>
        </p:spPr>
      </p:pic>
      <p:sp>
        <p:nvSpPr>
          <p:cNvPr id="19" name="文本框 18"/>
          <p:cNvSpPr txBox="1"/>
          <p:nvPr/>
        </p:nvSpPr>
        <p:spPr>
          <a:xfrm>
            <a:off x="5365750" y="6522085"/>
            <a:ext cx="410527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 You need to have root privileges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vs</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windows but not linux</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the 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5" name="文本框 14"/>
          <p:cNvSpPr txBox="1"/>
          <p:nvPr/>
        </p:nvSpPr>
        <p:spPr>
          <a:xfrm>
            <a:off x="537210" y="4052570"/>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They apply to different network protocols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0" name="图片 19"/>
          <p:cNvPicPr>
            <a:picLocks noChangeAspect="1"/>
          </p:cNvPicPr>
          <p:nvPr/>
        </p:nvPicPr>
        <p:blipFill>
          <a:blip r:embed="rId22"/>
          <a:stretch>
            <a:fillRect/>
          </a:stretch>
        </p:blipFill>
        <p:spPr>
          <a:xfrm>
            <a:off x="213995" y="1819910"/>
            <a:ext cx="5638165" cy="2188210"/>
          </a:xfrm>
          <a:prstGeom prst="rect">
            <a:avLst/>
          </a:prstGeom>
        </p:spPr>
      </p:pic>
      <p:sp>
        <p:nvSpPr>
          <p:cNvPr id="21" name="文本框 20"/>
          <p:cNvSpPr txBox="1"/>
          <p:nvPr/>
        </p:nvSpPr>
        <p:spPr>
          <a:xfrm>
            <a:off x="5908040" y="4016375"/>
            <a:ext cx="628396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I need to run the program as an administrator</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7" name="图片 6"/>
          <p:cNvPicPr>
            <a:picLocks noChangeAspect="1"/>
          </p:cNvPicPr>
          <p:nvPr/>
        </p:nvPicPr>
        <p:blipFill>
          <a:blip r:embed="rId22"/>
          <a:stretch>
            <a:fillRect/>
          </a:stretch>
        </p:blipFill>
        <p:spPr>
          <a:xfrm>
            <a:off x="320675" y="1862455"/>
            <a:ext cx="7041515" cy="2346960"/>
          </a:xfrm>
          <a:prstGeom prst="rect">
            <a:avLst/>
          </a:prstGeom>
        </p:spPr>
      </p:pic>
      <p:sp>
        <p:nvSpPr>
          <p:cNvPr id="9" name="矩形 8"/>
          <p:cNvSpPr/>
          <p:nvPr/>
        </p:nvSpPr>
        <p:spPr>
          <a:xfrm>
            <a:off x="681990" y="2492375"/>
            <a:ext cx="2540635"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4281805" y="2703195"/>
            <a:ext cx="1461770"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3"/>
          <a:stretch>
            <a:fillRect/>
          </a:stretch>
        </p:blipFill>
        <p:spPr>
          <a:xfrm>
            <a:off x="6755765" y="1862455"/>
            <a:ext cx="7146290" cy="1668780"/>
          </a:xfrm>
          <a:prstGeom prst="rect">
            <a:avLst/>
          </a:prstGeom>
        </p:spPr>
      </p:pic>
      <p:sp>
        <p:nvSpPr>
          <p:cNvPr id="11" name="矩形 10"/>
          <p:cNvSpPr/>
          <p:nvPr/>
        </p:nvSpPr>
        <p:spPr>
          <a:xfrm>
            <a:off x="7362190" y="2454275"/>
            <a:ext cx="4830445" cy="2108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4"/>
          <a:stretch>
            <a:fillRect/>
          </a:stretch>
        </p:blipFill>
        <p:spPr>
          <a:xfrm>
            <a:off x="7037705" y="3531235"/>
            <a:ext cx="5154295" cy="704850"/>
          </a:xfrm>
          <a:prstGeom prst="rect">
            <a:avLst/>
          </a:prstGeom>
        </p:spPr>
      </p:pic>
      <p:sp>
        <p:nvSpPr>
          <p:cNvPr id="13" name="矩形 12"/>
          <p:cNvSpPr/>
          <p:nvPr/>
        </p:nvSpPr>
        <p:spPr>
          <a:xfrm>
            <a:off x="8911590" y="3859530"/>
            <a:ext cx="1018540" cy="2444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25"/>
          <a:stretch>
            <a:fillRect/>
          </a:stretch>
        </p:blipFill>
        <p:spPr>
          <a:xfrm>
            <a:off x="1096645" y="4389120"/>
            <a:ext cx="8833485" cy="2393950"/>
          </a:xfrm>
          <a:prstGeom prst="rect">
            <a:avLst/>
          </a:prstGeom>
        </p:spPr>
      </p:pic>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481330" y="1862455"/>
            <a:ext cx="11239500" cy="1924050"/>
          </a:xfrm>
          <a:prstGeom prst="rect">
            <a:avLst/>
          </a:prstGeom>
        </p:spPr>
      </p:pic>
      <p:pic>
        <p:nvPicPr>
          <p:cNvPr id="5" name="图片 4"/>
          <p:cNvPicPr>
            <a:picLocks noChangeAspect="1"/>
          </p:cNvPicPr>
          <p:nvPr/>
        </p:nvPicPr>
        <p:blipFill>
          <a:blip r:embed="rId23"/>
          <a:stretch>
            <a:fillRect/>
          </a:stretch>
        </p:blipFill>
        <p:spPr>
          <a:xfrm>
            <a:off x="481330" y="4056380"/>
            <a:ext cx="8651240" cy="2673985"/>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Test delay in different time: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25400" y="2019935"/>
            <a:ext cx="4254500" cy="3191510"/>
          </a:xfrm>
          <a:prstGeom prst="rect">
            <a:avLst/>
          </a:prstGeom>
        </p:spPr>
      </p:pic>
      <p:pic>
        <p:nvPicPr>
          <p:cNvPr id="7" name="图片 6"/>
          <p:cNvPicPr>
            <a:picLocks noChangeAspect="1"/>
          </p:cNvPicPr>
          <p:nvPr/>
        </p:nvPicPr>
        <p:blipFill>
          <a:blip r:embed="rId23"/>
          <a:stretch>
            <a:fillRect/>
          </a:stretch>
        </p:blipFill>
        <p:spPr>
          <a:xfrm>
            <a:off x="4147185" y="2084705"/>
            <a:ext cx="4163060" cy="3122295"/>
          </a:xfrm>
          <a:prstGeom prst="rect">
            <a:avLst/>
          </a:prstGeom>
        </p:spPr>
      </p:pic>
      <p:pic>
        <p:nvPicPr>
          <p:cNvPr id="8" name="图片 7"/>
          <p:cNvPicPr>
            <a:picLocks noChangeAspect="1"/>
          </p:cNvPicPr>
          <p:nvPr/>
        </p:nvPicPr>
        <p:blipFill>
          <a:blip r:embed="rId24"/>
          <a:stretch>
            <a:fillRect/>
          </a:stretch>
        </p:blipFill>
        <p:spPr>
          <a:xfrm>
            <a:off x="8166100" y="2108835"/>
            <a:ext cx="4004310" cy="3029585"/>
          </a:xfrm>
          <a:prstGeom prst="rect">
            <a:avLst/>
          </a:prstGeom>
        </p:spPr>
      </p:pic>
      <p:sp>
        <p:nvSpPr>
          <p:cNvPr id="10" name="文本框 9"/>
          <p:cNvSpPr txBox="1"/>
          <p:nvPr/>
        </p:nvSpPr>
        <p:spPr>
          <a:xfrm>
            <a:off x="1650365" y="5319395"/>
            <a:ext cx="1659255" cy="337185"/>
          </a:xfrm>
          <a:prstGeom prst="rect">
            <a:avLst/>
          </a:prstGeom>
          <a:noFill/>
        </p:spPr>
        <p:txBody>
          <a:bodyPr wrap="square" rtlCol="0">
            <a:spAutoFit/>
          </a:bodyPr>
          <a:p>
            <a:r>
              <a:rPr lang="en-US" altLang="zh-CN" sz="1600">
                <a:sym typeface="+mn-ea"/>
              </a:rPr>
              <a:t>Test time: 9pm</a:t>
            </a:r>
            <a:endParaRPr lang="en-US" altLang="zh-CN" sz="1600"/>
          </a:p>
        </p:txBody>
      </p:sp>
      <p:sp>
        <p:nvSpPr>
          <p:cNvPr id="11" name="文本框 10"/>
          <p:cNvSpPr txBox="1"/>
          <p:nvPr/>
        </p:nvSpPr>
        <p:spPr>
          <a:xfrm>
            <a:off x="5688330" y="5319395"/>
            <a:ext cx="1812925" cy="337185"/>
          </a:xfrm>
          <a:prstGeom prst="rect">
            <a:avLst/>
          </a:prstGeom>
          <a:noFill/>
        </p:spPr>
        <p:txBody>
          <a:bodyPr wrap="square" rtlCol="0">
            <a:spAutoFit/>
          </a:bodyPr>
          <a:p>
            <a:r>
              <a:rPr lang="en-US" altLang="zh-CN" sz="1600"/>
              <a:t>Test time: 21 pm</a:t>
            </a:r>
            <a:endParaRPr lang="en-US" altLang="zh-CN" sz="1600"/>
          </a:p>
        </p:txBody>
      </p:sp>
      <p:sp>
        <p:nvSpPr>
          <p:cNvPr id="12" name="文本框 11"/>
          <p:cNvSpPr txBox="1"/>
          <p:nvPr/>
        </p:nvSpPr>
        <p:spPr>
          <a:xfrm>
            <a:off x="8767445" y="5319395"/>
            <a:ext cx="3279140" cy="337185"/>
          </a:xfrm>
          <a:prstGeom prst="rect">
            <a:avLst/>
          </a:prstGeom>
          <a:noFill/>
        </p:spPr>
        <p:txBody>
          <a:bodyPr wrap="square" rtlCol="0">
            <a:spAutoFit/>
          </a:bodyPr>
          <a:p>
            <a:r>
              <a:rPr lang="en-US" altLang="zh-CN" sz="1600"/>
              <a:t>Network fluctuations can be found</a:t>
            </a:r>
            <a:endParaRPr lang="en-US" altLang="zh-CN" sz="1600"/>
          </a:p>
        </p:txBody>
      </p:sp>
      <p:sp>
        <p:nvSpPr>
          <p:cNvPr id="13" name="文本框 12"/>
          <p:cNvSpPr txBox="1"/>
          <p:nvPr/>
        </p:nvSpPr>
        <p:spPr>
          <a:xfrm>
            <a:off x="913765" y="5900420"/>
            <a:ext cx="6351270" cy="583565"/>
          </a:xfrm>
          <a:prstGeom prst="rect">
            <a:avLst/>
          </a:prstGeom>
          <a:noFill/>
        </p:spPr>
        <p:txBody>
          <a:bodyPr wrap="square" rtlCol="0">
            <a:spAutoFit/>
          </a:bodyPr>
          <a:p>
            <a:pPr marL="285750" indent="-285750">
              <a:buFont typeface="Arial" panose="020B0604020202020204" pitchFamily="34" charset="0"/>
              <a:buChar char="•"/>
            </a:pPr>
            <a:r>
              <a:rPr lang="en-US" altLang="zh-CN" sz="1600"/>
              <a:t>Network delay is higher in the morning than in the evening</a:t>
            </a:r>
            <a:endParaRPr lang="en-US" altLang="zh-CN" sz="1600"/>
          </a:p>
          <a:p>
            <a:pPr marL="285750" indent="-285750">
              <a:buFont typeface="Arial" panose="020B0604020202020204" pitchFamily="34" charset="0"/>
              <a:buChar char="•"/>
            </a:pPr>
            <a:r>
              <a:rPr lang="en-US" altLang="zh-CN" sz="1600" u="sng"/>
              <a:t>Lancaster.ac.uk</a:t>
            </a:r>
            <a:r>
              <a:rPr lang="en-US" altLang="zh-CN" sz="1600"/>
              <a:t> has the highest average delay on the web</a:t>
            </a:r>
            <a:endParaRPr lang="en-US" altLang="zh-CN" sz="1600"/>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pic>
        <p:nvPicPr>
          <p:cNvPr id="4" name="图片 3"/>
          <p:cNvPicPr>
            <a:picLocks noChangeAspect="1"/>
          </p:cNvPicPr>
          <p:nvPr/>
        </p:nvPicPr>
        <p:blipFill>
          <a:blip r:embed="rId16"/>
          <a:stretch>
            <a:fillRect/>
          </a:stretch>
        </p:blipFill>
        <p:spPr>
          <a:xfrm>
            <a:off x="363855" y="1642745"/>
            <a:ext cx="6561455" cy="3698875"/>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ping.py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3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7"/>
          <a:stretch>
            <a:fillRect/>
          </a:stretch>
        </p:blipFill>
        <p:spPr>
          <a:xfrm>
            <a:off x="7101205" y="1558290"/>
            <a:ext cx="4486275" cy="270954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02399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delay(min/max/avg)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20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Customize packet sending content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 and concurrent processing</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indent="0">
              <a:buFont typeface="Arial" panose="020B0604020202020204" pitchFamily="34" charset="0"/>
              <a:buNone/>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(Multi-destination ip management)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16"/>
          <a:stretch>
            <a:fillRect/>
          </a:stretch>
        </p:blipFill>
        <p:spPr>
          <a:xfrm>
            <a:off x="5388610" y="1174750"/>
            <a:ext cx="3286125" cy="1238250"/>
          </a:xfrm>
          <a:prstGeom prst="rect">
            <a:avLst/>
          </a:prstGeom>
        </p:spPr>
      </p:pic>
      <p:pic>
        <p:nvPicPr>
          <p:cNvPr id="8" name="图片 7"/>
          <p:cNvPicPr>
            <a:picLocks noChangeAspect="1"/>
          </p:cNvPicPr>
          <p:nvPr/>
        </p:nvPicPr>
        <p:blipFill>
          <a:blip r:embed="rId17"/>
          <a:stretch>
            <a:fillRect/>
          </a:stretch>
        </p:blipFill>
        <p:spPr>
          <a:xfrm>
            <a:off x="5388610" y="2524760"/>
            <a:ext cx="2465705" cy="3706495"/>
          </a:xfrm>
          <a:prstGeom prst="rect">
            <a:avLst/>
          </a:prstGeom>
        </p:spPr>
      </p:pic>
      <p:pic>
        <p:nvPicPr>
          <p:cNvPr id="9" name="图片 8"/>
          <p:cNvPicPr>
            <a:picLocks noChangeAspect="1"/>
          </p:cNvPicPr>
          <p:nvPr/>
        </p:nvPicPr>
        <p:blipFill>
          <a:blip r:embed="rId18"/>
          <a:srcRect b="29381"/>
          <a:stretch>
            <a:fillRect/>
          </a:stretch>
        </p:blipFill>
        <p:spPr>
          <a:xfrm>
            <a:off x="4244975" y="6343015"/>
            <a:ext cx="7829550" cy="253365"/>
          </a:xfrm>
          <a:prstGeom prst="rect">
            <a:avLst/>
          </a:prstGeom>
        </p:spPr>
      </p:pic>
      <p:pic>
        <p:nvPicPr>
          <p:cNvPr id="10" name="图片 9"/>
          <p:cNvPicPr>
            <a:picLocks noChangeAspect="1"/>
          </p:cNvPicPr>
          <p:nvPr/>
        </p:nvPicPr>
        <p:blipFill>
          <a:blip r:embed="rId19"/>
          <a:stretch>
            <a:fillRect/>
          </a:stretch>
        </p:blipFill>
        <p:spPr>
          <a:xfrm>
            <a:off x="8219440" y="4099560"/>
            <a:ext cx="3462655" cy="2131695"/>
          </a:xfrm>
          <a:prstGeom prst="rect">
            <a:avLst/>
          </a:prstGeom>
        </p:spPr>
      </p:pic>
      <p:pic>
        <p:nvPicPr>
          <p:cNvPr id="11" name="图片 10"/>
          <p:cNvPicPr>
            <a:picLocks noChangeAspect="1"/>
          </p:cNvPicPr>
          <p:nvPr/>
        </p:nvPicPr>
        <p:blipFill>
          <a:blip r:embed="rId20"/>
          <a:stretch>
            <a:fillRect/>
          </a:stretch>
        </p:blipFill>
        <p:spPr>
          <a:xfrm>
            <a:off x="8219440" y="2601595"/>
            <a:ext cx="1747520" cy="1310005"/>
          </a:xfrm>
          <a:prstGeom prst="rect">
            <a:avLst/>
          </a:prstGeom>
        </p:spPr>
      </p:pic>
      <p:pic>
        <p:nvPicPr>
          <p:cNvPr id="12" name="图片 11"/>
          <p:cNvPicPr>
            <a:picLocks noChangeAspect="1"/>
          </p:cNvPicPr>
          <p:nvPr/>
        </p:nvPicPr>
        <p:blipFill>
          <a:blip r:embed="rId21"/>
          <a:stretch>
            <a:fillRect/>
          </a:stretch>
        </p:blipFill>
        <p:spPr>
          <a:xfrm>
            <a:off x="10257790" y="2591435"/>
            <a:ext cx="1550035" cy="1320165"/>
          </a:xfrm>
          <a:prstGeom prst="rect">
            <a:avLst/>
          </a:prstGeom>
        </p:spPr>
      </p:pic>
      <p:pic>
        <p:nvPicPr>
          <p:cNvPr id="42" name="图片 41"/>
          <p:cNvPicPr>
            <a:picLocks noChangeAspect="1"/>
          </p:cNvPicPr>
          <p:nvPr/>
        </p:nvPicPr>
        <p:blipFill>
          <a:blip r:embed="rId22"/>
          <a:stretch>
            <a:fillRect/>
          </a:stretch>
        </p:blipFill>
        <p:spPr>
          <a:xfrm>
            <a:off x="8703310" y="1082040"/>
            <a:ext cx="3371215" cy="140462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24"/>
          <p:cNvSpPr/>
          <p:nvPr/>
        </p:nvSpPr>
        <p:spPr>
          <a:xfrm>
            <a:off x="5998845" y="2261235"/>
            <a:ext cx="6088380" cy="239649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4510" y="1794510"/>
            <a:ext cx="5413375" cy="3714115"/>
          </a:xfrm>
          <a:prstGeom prst="rect">
            <a:avLst/>
          </a:prstGeom>
        </p:spPr>
      </p:pic>
      <p:sp>
        <p:nvSpPr>
          <p:cNvPr id="4" name="文本框 3"/>
          <p:cNvSpPr txBox="1"/>
          <p:nvPr/>
        </p:nvSpPr>
        <p:spPr>
          <a:xfrm>
            <a:off x="6304280" y="2726055"/>
            <a:ext cx="5477510" cy="1708785"/>
          </a:xfrm>
          <a:prstGeom prst="rect">
            <a:avLst/>
          </a:prstGeom>
          <a:noFill/>
        </p:spPr>
        <p:txBody>
          <a:bodyPr wrap="square" rtlCol="0" anchor="t">
            <a:noAutofit/>
          </a:bodyPr>
          <a:p>
            <a:pPr algn="ctr"/>
            <a:r>
              <a:rPr lang="zh-CN" altLang="en-US" sz="2000" b="1"/>
              <a:t> when</a:t>
            </a:r>
            <a:r>
              <a:rPr lang="en-US" altLang="zh-CN" sz="2000" b="1"/>
              <a:t> the </a:t>
            </a:r>
            <a:r>
              <a:rPr lang="zh-CN" altLang="en-US" sz="2000" b="1">
                <a:sym typeface="+mn-ea"/>
              </a:rPr>
              <a:t>network packets transmit</a:t>
            </a:r>
            <a:r>
              <a:rPr lang="en-US" altLang="zh-CN" sz="2000" b="1">
                <a:sym typeface="+mn-ea"/>
              </a:rPr>
              <a:t>tion</a:t>
            </a:r>
            <a:r>
              <a:rPr lang="zh-CN" altLang="en-US" sz="2000" b="1"/>
              <a:t> problems are encountered, messages are </a:t>
            </a:r>
            <a:endParaRPr lang="zh-CN" altLang="en-US" sz="2000" b="1"/>
          </a:p>
          <a:p>
            <a:pPr algn="ctr"/>
            <a:r>
              <a:rPr lang="zh-CN" altLang="en-US" sz="2000" b="1"/>
              <a:t>sent</a:t>
            </a:r>
            <a:r>
              <a:rPr lang="en-US" altLang="zh-CN" sz="2000" b="1"/>
              <a:t> </a:t>
            </a:r>
            <a:r>
              <a:rPr lang="zh-CN" altLang="en-US" sz="2000" b="1"/>
              <a:t>out to report the </a:t>
            </a:r>
            <a:r>
              <a:rPr lang="en-US" altLang="zh-CN" sz="2000" b="1"/>
              <a:t>error</a:t>
            </a:r>
            <a:r>
              <a:rPr lang="zh-CN" altLang="en-US" sz="2000" b="1"/>
              <a:t>, so that the </a:t>
            </a:r>
            <a:endParaRPr lang="zh-CN" altLang="en-US" sz="2000" b="1"/>
          </a:p>
          <a:p>
            <a:pPr algn="ctr"/>
            <a:r>
              <a:rPr lang="zh-CN" altLang="en-US" sz="2000" b="1"/>
              <a:t>transmission strategy can be adjusted.</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pic>
        <p:nvPicPr>
          <p:cNvPr id="3" name="图片 2" descr="图片1"/>
          <p:cNvPicPr>
            <a:picLocks noChangeAspect="1"/>
          </p:cNvPicPr>
          <p:nvPr>
            <p:custDataLst>
              <p:tags r:id="rId3"/>
            </p:custDataLst>
          </p:nvPr>
        </p:nvPicPr>
        <p:blipFill>
          <a:blip r:embed="rId4"/>
          <a:srcRect r="-10356"/>
          <a:stretch>
            <a:fillRect/>
          </a:stretch>
        </p:blipFill>
        <p:spPr>
          <a:xfrm>
            <a:off x="127635" y="169545"/>
            <a:ext cx="2533650" cy="614680"/>
          </a:xfrm>
          <a:prstGeom prst="rect">
            <a:avLst/>
          </a:prstGeom>
        </p:spPr>
      </p:pic>
      <p:sp>
        <p:nvSpPr>
          <p:cNvPr id="2" name="矩形: 圆角 30"/>
          <p:cNvSpPr/>
          <p:nvPr>
            <p:custDataLst>
              <p:tags r:id="rId5"/>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4" name="图形 17" descr="铅笔"/>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3452" y="348131"/>
            <a:ext cx="307332" cy="307332"/>
          </a:xfrm>
          <a:prstGeom prst="rect">
            <a:avLst/>
          </a:prstGeom>
        </p:spPr>
      </p:pic>
      <p:pic>
        <p:nvPicPr>
          <p:cNvPr id="5" name="图形 22" descr="烧瓶"/>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9318" y="348131"/>
            <a:ext cx="307332" cy="307332"/>
          </a:xfrm>
          <a:prstGeom prst="rect">
            <a:avLst/>
          </a:prstGeom>
        </p:spPr>
      </p:pic>
      <p:pic>
        <p:nvPicPr>
          <p:cNvPr id="6" name="图形 26" descr="望远镜"/>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67251" y="348131"/>
            <a:ext cx="307332" cy="307332"/>
          </a:xfrm>
          <a:prstGeom prst="rect">
            <a:avLst/>
          </a:prstGeom>
        </p:spPr>
      </p:pic>
      <p:pic>
        <p:nvPicPr>
          <p:cNvPr id="9" name="图形 28" descr="放大"/>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75184" y="348131"/>
            <a:ext cx="307332" cy="307332"/>
          </a:xfrm>
          <a:prstGeom prst="rect">
            <a:avLst/>
          </a:prstGeom>
        </p:spPr>
      </p:pic>
      <p:sp>
        <p:nvSpPr>
          <p:cNvPr id="10" name="文本框 9"/>
          <p:cNvSpPr txBox="1"/>
          <p:nvPr/>
        </p:nvSpPr>
        <p:spPr>
          <a:xfrm>
            <a:off x="3223506" y="303059"/>
            <a:ext cx="1407518" cy="398780"/>
          </a:xfrm>
          <a:prstGeom prst="rect">
            <a:avLst/>
          </a:prstGeom>
          <a:noFill/>
        </p:spPr>
        <p:txBody>
          <a:bodyPr wrap="square" rtlCol="0">
            <a:spAutoFit/>
          </a:bodyPr>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11" name="文本框 10"/>
          <p:cNvSpPr txBox="1"/>
          <p:nvPr/>
        </p:nvSpPr>
        <p:spPr>
          <a:xfrm>
            <a:off x="501764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12" name="文本框 11"/>
          <p:cNvSpPr txBox="1"/>
          <p:nvPr/>
        </p:nvSpPr>
        <p:spPr>
          <a:xfrm>
            <a:off x="681178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13" name="文本框 12"/>
          <p:cNvSpPr txBox="1"/>
          <p:nvPr/>
        </p:nvSpPr>
        <p:spPr>
          <a:xfrm>
            <a:off x="860592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20" name="文本框 19"/>
          <p:cNvSpPr txBox="1"/>
          <p:nvPr/>
        </p:nvSpPr>
        <p:spPr>
          <a:xfrm>
            <a:off x="10400065"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22" name="组合 21"/>
          <p:cNvGrpSpPr/>
          <p:nvPr/>
        </p:nvGrpSpPr>
        <p:grpSpPr>
          <a:xfrm>
            <a:off x="69215" y="1592580"/>
            <a:ext cx="12230735" cy="5073650"/>
            <a:chOff x="109" y="2508"/>
            <a:chExt cx="19261" cy="7990"/>
          </a:xfrm>
        </p:grpSpPr>
        <p:sp>
          <p:nvSpPr>
            <p:cNvPr id="74" name="圆角矩形 73"/>
            <p:cNvSpPr/>
            <p:nvPr/>
          </p:nvSpPr>
          <p:spPr>
            <a:xfrm>
              <a:off x="14889" y="8412"/>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14890" y="6098"/>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10833" y="7234"/>
              <a:ext cx="319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22"/>
            <a:stretch>
              <a:fillRect/>
            </a:stretch>
          </p:blipFill>
          <p:spPr>
            <a:xfrm>
              <a:off x="1756" y="5912"/>
              <a:ext cx="7806" cy="4586"/>
            </a:xfrm>
            <a:prstGeom prst="rect">
              <a:avLst/>
            </a:prstGeom>
          </p:spPr>
        </p:pic>
        <p:sp>
          <p:nvSpPr>
            <p:cNvPr id="63" name="圆角矩形 62"/>
            <p:cNvSpPr/>
            <p:nvPr/>
          </p:nvSpPr>
          <p:spPr>
            <a:xfrm>
              <a:off x="4499" y="5282"/>
              <a:ext cx="2502" cy="816"/>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7004" y="3578"/>
              <a:ext cx="1532" cy="816"/>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9232" y="3578"/>
              <a:ext cx="2502"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12484" y="2822"/>
              <a:ext cx="2639"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12483" y="4293"/>
              <a:ext cx="2990"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259" y="3844"/>
              <a:ext cx="4699" cy="113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982" y="3475"/>
              <a:ext cx="1726" cy="919"/>
            </a:xfrm>
            <a:prstGeom prst="rect">
              <a:avLst/>
            </a:prstGeom>
            <a:noFill/>
          </p:spPr>
          <p:txBody>
            <a:bodyPr wrap="square" rtlCol="0">
              <a:spAutoFit/>
            </a:bodyPr>
            <a:p>
              <a:r>
                <a:rPr lang="en-US" altLang="zh-CN" sz="3200" b="1"/>
                <a:t>ping</a:t>
              </a:r>
              <a:endParaRPr lang="en-US" altLang="zh-CN" sz="3200" b="1"/>
            </a:p>
          </p:txBody>
        </p:sp>
        <p:sp>
          <p:nvSpPr>
            <p:cNvPr id="8" name="文本框 7"/>
            <p:cNvSpPr txBox="1"/>
            <p:nvPr/>
          </p:nvSpPr>
          <p:spPr>
            <a:xfrm>
              <a:off x="9408" y="3713"/>
              <a:ext cx="2328" cy="58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15627" y="2510"/>
              <a:ext cx="3499" cy="58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201" y="2508"/>
              <a:ext cx="4757" cy="113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2483" y="2959"/>
              <a:ext cx="2837" cy="58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12484" y="4394"/>
              <a:ext cx="3070" cy="58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320" y="2732"/>
              <a:ext cx="4359" cy="58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8" name="文本框 17"/>
            <p:cNvSpPr txBox="1"/>
            <p:nvPr/>
          </p:nvSpPr>
          <p:spPr>
            <a:xfrm>
              <a:off x="109" y="4119"/>
              <a:ext cx="5679" cy="58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4929" y="3185"/>
              <a:ext cx="588" cy="1622"/>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5533" y="3638"/>
              <a:ext cx="1829" cy="580"/>
            </a:xfrm>
            <a:prstGeom prst="rect">
              <a:avLst/>
            </a:prstGeom>
            <a:noFill/>
          </p:spPr>
          <p:txBody>
            <a:bodyPr wrap="square" rtlCol="0">
              <a:spAutoFit/>
            </a:bodyPr>
            <a:p>
              <a:r>
                <a:rPr lang="en-US" altLang="zh-CN"/>
                <a:t>------</a:t>
              </a:r>
              <a:endParaRPr lang="en-US" altLang="zh-CN"/>
            </a:p>
          </p:txBody>
        </p:sp>
        <p:sp>
          <p:nvSpPr>
            <p:cNvPr id="27" name="左大括号 26"/>
            <p:cNvSpPr/>
            <p:nvPr/>
          </p:nvSpPr>
          <p:spPr>
            <a:xfrm>
              <a:off x="11848" y="2959"/>
              <a:ext cx="747" cy="1947"/>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文本框 29"/>
            <p:cNvSpPr txBox="1"/>
            <p:nvPr/>
          </p:nvSpPr>
          <p:spPr>
            <a:xfrm>
              <a:off x="5256" y="3185"/>
              <a:ext cx="1877" cy="58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31" name="文本框 30"/>
            <p:cNvSpPr txBox="1"/>
            <p:nvPr/>
          </p:nvSpPr>
          <p:spPr>
            <a:xfrm>
              <a:off x="5256" y="4227"/>
              <a:ext cx="2025" cy="58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15627" y="3312"/>
              <a:ext cx="3499" cy="580"/>
            </a:xfrm>
            <a:prstGeom prst="rect">
              <a:avLst/>
            </a:prstGeom>
            <a:noFill/>
          </p:spPr>
          <p:txBody>
            <a:bodyPr wrap="square" rtlCol="0">
              <a:spAutoFit/>
            </a:bodyPr>
            <a:p>
              <a:r>
                <a:rPr lang="en-US" altLang="zh-CN" b="1"/>
                <a:t>checksum</a:t>
              </a:r>
              <a:endParaRPr lang="en-US" altLang="zh-CN" b="1"/>
            </a:p>
          </p:txBody>
        </p:sp>
        <p:sp>
          <p:nvSpPr>
            <p:cNvPr id="33" name="左大括号 32"/>
            <p:cNvSpPr/>
            <p:nvPr/>
          </p:nvSpPr>
          <p:spPr>
            <a:xfrm>
              <a:off x="15158" y="2635"/>
              <a:ext cx="319" cy="1114"/>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8517" y="3647"/>
              <a:ext cx="892" cy="580"/>
            </a:xfrm>
            <a:prstGeom prst="rect">
              <a:avLst/>
            </a:prstGeom>
            <a:noFill/>
          </p:spPr>
          <p:txBody>
            <a:bodyPr wrap="square" rtlCol="0">
              <a:spAutoFit/>
            </a:bodyPr>
            <a:p>
              <a:r>
                <a:rPr lang="en-US" altLang="zh-CN"/>
                <a:t>---</a:t>
              </a:r>
              <a:endParaRPr lang="en-US" altLang="zh-CN"/>
            </a:p>
          </p:txBody>
        </p:sp>
        <p:sp>
          <p:nvSpPr>
            <p:cNvPr id="53" name="矩形 52"/>
            <p:cNvSpPr/>
            <p:nvPr/>
          </p:nvSpPr>
          <p:spPr>
            <a:xfrm>
              <a:off x="8806" y="8473"/>
              <a:ext cx="205" cy="540"/>
            </a:xfrm>
            <a:prstGeom prst="rect">
              <a:avLst/>
            </a:prstGeom>
          </p:spPr>
          <p:txBody>
            <a:bodyPr wrap="none">
              <a:spAutoFit/>
            </a:bodyPr>
            <a:lstStyle/>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4116" y="7485"/>
              <a:ext cx="2704" cy="447"/>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5017" y="9012"/>
              <a:ext cx="2416" cy="483"/>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3446" y="6098"/>
              <a:ext cx="1428" cy="483"/>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5036" y="6098"/>
              <a:ext cx="1428" cy="483"/>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6626" y="6098"/>
              <a:ext cx="1428" cy="483"/>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756" y="5912"/>
              <a:ext cx="1338" cy="483"/>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8333" y="5912"/>
              <a:ext cx="1229" cy="483"/>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4775" y="5408"/>
              <a:ext cx="2045" cy="58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4679" y="8412"/>
              <a:ext cx="1567" cy="58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6820" y="7697"/>
              <a:ext cx="3631" cy="1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10833" y="7352"/>
              <a:ext cx="3198" cy="58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14317" y="6586"/>
              <a:ext cx="572" cy="227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15017" y="6297"/>
              <a:ext cx="1511" cy="58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15158" y="8476"/>
              <a:ext cx="1145" cy="58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6735" y="5406"/>
              <a:ext cx="270" cy="1972"/>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7212" y="5183"/>
              <a:ext cx="2042" cy="58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7212" y="6098"/>
              <a:ext cx="2159" cy="58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7482" y="6933"/>
              <a:ext cx="1225" cy="580"/>
            </a:xfrm>
            <a:prstGeom prst="rect">
              <a:avLst/>
            </a:prstGeom>
            <a:noFill/>
          </p:spPr>
          <p:txBody>
            <a:bodyPr wrap="square" rtlCol="0">
              <a:spAutoFit/>
            </a:bodyPr>
            <a:p>
              <a:r>
                <a:rPr lang="en-US" altLang="zh-CN" b="1"/>
                <a:t>……</a:t>
              </a:r>
              <a:endParaRPr lang="en-US" altLang="zh-CN" b="1"/>
            </a:p>
          </p:txBody>
        </p:sp>
        <p:cxnSp>
          <p:nvCxnSpPr>
            <p:cNvPr id="21" name="直接箭头连接符 20"/>
            <p:cNvCxnSpPr/>
            <p:nvPr/>
          </p:nvCxnSpPr>
          <p:spPr>
            <a:xfrm flipH="1">
              <a:off x="1783" y="9312"/>
              <a:ext cx="2931" cy="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圆角矩形 23"/>
            <p:cNvSpPr/>
            <p:nvPr/>
          </p:nvSpPr>
          <p:spPr>
            <a:xfrm>
              <a:off x="118" y="8861"/>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259" y="8992"/>
              <a:ext cx="1285" cy="580"/>
            </a:xfrm>
            <a:prstGeom prst="rect">
              <a:avLst/>
            </a:prstGeom>
            <a:noFill/>
          </p:spPr>
          <p:txBody>
            <a:bodyPr wrap="square" rtlCol="0">
              <a:spAutoFit/>
            </a:bodyPr>
            <a:p>
              <a:r>
                <a:rPr lang="en-US" altLang="zh-CN" b="1"/>
                <a:t>Delay</a:t>
              </a:r>
              <a:endParaRPr lang="en-US" altLang="zh-CN" b="1"/>
            </a:p>
          </p:txBody>
        </p:sp>
      </p:gr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5" name="iconfont-11157-5276537"/>
          <p:cNvSpPr>
            <a:spLocks noChangeAspect="1"/>
          </p:cNvSpPr>
          <p:nvPr>
            <p:custDataLst>
              <p:tags r:id="rId20"/>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398905"/>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do one ping &amp; ping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ICMP socket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multi-threaded processing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1"/>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2"/>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3"/>
            </p:custDataLst>
          </p:nvPr>
        </p:nvPicPr>
        <p:blipFill>
          <a:blip r:embed="rId24"/>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5"/>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3957955" cy="1579880"/>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Concurrency control</a:t>
            </a:r>
            <a:r>
              <a:rPr lang="en-US" altLang="zh-CN" sz="1400" dirty="0">
                <a:solidFill>
                  <a:srgbClr val="000000"/>
                </a:solidFill>
                <a:latin typeface="思源黑体 CN Medium" panose="020B0600000000000000" pitchFamily="34" charset="-122"/>
                <a:ea typeface="思源黑体 CN Medium" panose="020B0600000000000000" pitchFamily="34" charset="-122"/>
              </a:rPr>
              <a:t> &amp; </a:t>
            </a:r>
            <a:r>
              <a:rPr lang="zh-CN" altLang="en-US" sz="1400" dirty="0">
                <a:solidFill>
                  <a:srgbClr val="000000"/>
                </a:solidFill>
                <a:latin typeface="思源黑体 CN Medium" panose="020B0600000000000000" pitchFamily="34" charset="-122"/>
                <a:ea typeface="思源黑体 CN Medium" panose="020B0600000000000000" pitchFamily="34" charset="-122"/>
              </a:rPr>
              <a:t>RTT 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6"/>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2919095"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7"/>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2181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send </a:t>
            </a:r>
            <a:r>
              <a:rPr lang="zh-CN" altLang="en-US" sz="1400" dirty="0">
                <a:solidFill>
                  <a:srgbClr val="000000"/>
                </a:solidFill>
                <a:latin typeface="思源黑体 CN Medium" panose="020B0600000000000000" pitchFamily="34" charset="-122"/>
                <a:ea typeface="思源黑体 CN Medium" panose="020B0600000000000000" pitchFamily="34" charset="-122"/>
              </a:rPr>
              <a:t>&amp; receive function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delay calculation</a:t>
            </a:r>
            <a:r>
              <a:rPr lang="en-US" altLang="zh-CN" sz="1400" dirty="0">
                <a:solidFill>
                  <a:srgbClr val="000000"/>
                </a:solidFill>
                <a:latin typeface="思源黑体 CN Medium" panose="020B0600000000000000" pitchFamily="34" charset="-122"/>
                <a:ea typeface="思源黑体 CN Medium" panose="020B0600000000000000" pitchFamily="34" charset="-122"/>
              </a:rPr>
              <a:t>(min/max/avg)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Exception Handling Improvement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8"/>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ppt_x"/>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 construction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grpSp>
        <p:nvGrpSpPr>
          <p:cNvPr id="15" name="组合 14"/>
          <p:cNvGrpSpPr/>
          <p:nvPr/>
        </p:nvGrpSpPr>
        <p:grpSpPr>
          <a:xfrm>
            <a:off x="0" y="1818005"/>
            <a:ext cx="4956810" cy="2912110"/>
            <a:chOff x="0" y="3808"/>
            <a:chExt cx="7806" cy="4586"/>
          </a:xfrm>
        </p:grpSpPr>
        <p:pic>
          <p:nvPicPr>
            <p:cNvPr id="6" name="图片 5"/>
            <p:cNvPicPr>
              <a:picLocks noChangeAspect="1"/>
            </p:cNvPicPr>
            <p:nvPr/>
          </p:nvPicPr>
          <p:blipFill>
            <a:blip r:embed="rId25"/>
            <a:stretch>
              <a:fillRect/>
            </a:stretch>
          </p:blipFill>
          <p:spPr>
            <a:xfrm>
              <a:off x="0" y="3808"/>
              <a:ext cx="7806" cy="4586"/>
            </a:xfrm>
            <a:prstGeom prst="rect">
              <a:avLst/>
            </a:prstGeom>
          </p:spPr>
        </p:pic>
        <p:grpSp>
          <p:nvGrpSpPr>
            <p:cNvPr id="14" name="组合 13"/>
            <p:cNvGrpSpPr/>
            <p:nvPr/>
          </p:nvGrpSpPr>
          <p:grpSpPr>
            <a:xfrm>
              <a:off x="1566" y="3808"/>
              <a:ext cx="6163" cy="3430"/>
              <a:chOff x="1566" y="3808"/>
              <a:chExt cx="6163" cy="3430"/>
            </a:xfrm>
          </p:grpSpPr>
          <p:sp>
            <p:nvSpPr>
              <p:cNvPr id="126" name="矩形 125"/>
              <p:cNvSpPr/>
              <p:nvPr/>
            </p:nvSpPr>
            <p:spPr>
              <a:xfrm>
                <a:off x="6926" y="6369"/>
                <a:ext cx="205" cy="540"/>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文本框 6"/>
              <p:cNvSpPr txBox="1"/>
              <p:nvPr/>
            </p:nvSpPr>
            <p:spPr>
              <a:xfrm>
                <a:off x="2236" y="5524"/>
                <a:ext cx="2704" cy="447"/>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3148" y="6755"/>
                <a:ext cx="2416" cy="483"/>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1566" y="3994"/>
                <a:ext cx="1428" cy="483"/>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3156" y="3994"/>
                <a:ext cx="1428" cy="483"/>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4746" y="3994"/>
                <a:ext cx="1428" cy="483"/>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3" name="文本框 12"/>
              <p:cNvSpPr txBox="1"/>
              <p:nvPr/>
            </p:nvSpPr>
            <p:spPr>
              <a:xfrm>
                <a:off x="6618" y="3808"/>
                <a:ext cx="1111" cy="539"/>
              </a:xfrm>
              <a:prstGeom prst="rect">
                <a:avLst/>
              </a:prstGeom>
              <a:noFill/>
            </p:spPr>
            <p:txBody>
              <a:bodyPr wrap="square" rtlCol="0">
                <a:noAutofit/>
              </a:bodyPr>
              <a:p>
                <a:r>
                  <a:rPr lang="en-US" altLang="zh-CN" sz="1400"/>
                  <a:t>Host </a:t>
                </a:r>
                <a:r>
                  <a:rPr lang="en-US" altLang="zh-CN" sz="1400"/>
                  <a:t>B</a:t>
                </a:r>
                <a:endParaRPr lang="en-US" altLang="zh-CN" sz="1400"/>
              </a:p>
            </p:txBody>
          </p:sp>
        </p:grpSp>
      </p:grpSp>
      <p:pic>
        <p:nvPicPr>
          <p:cNvPr id="5" name="图片 4"/>
          <p:cNvPicPr>
            <a:picLocks noChangeAspect="1"/>
          </p:cNvPicPr>
          <p:nvPr/>
        </p:nvPicPr>
        <p:blipFill>
          <a:blip r:embed="rId26"/>
          <a:stretch>
            <a:fillRect/>
          </a:stretch>
        </p:blipFill>
        <p:spPr>
          <a:xfrm>
            <a:off x="281305" y="4688840"/>
            <a:ext cx="4509770" cy="1986915"/>
          </a:xfrm>
          <a:prstGeom prst="rect">
            <a:avLst/>
          </a:prstGeom>
        </p:spPr>
      </p:pic>
      <p:sp>
        <p:nvSpPr>
          <p:cNvPr id="16" name="文本框 15"/>
          <p:cNvSpPr txBox="1"/>
          <p:nvPr/>
        </p:nvSpPr>
        <p:spPr>
          <a:xfrm>
            <a:off x="6985" y="1818005"/>
            <a:ext cx="705485" cy="342265"/>
          </a:xfrm>
          <a:prstGeom prst="rect">
            <a:avLst/>
          </a:prstGeom>
          <a:noFill/>
        </p:spPr>
        <p:txBody>
          <a:bodyPr wrap="square" rtlCol="0">
            <a:noAutofit/>
          </a:bodyPr>
          <a:p>
            <a:r>
              <a:rPr lang="en-US" altLang="zh-CN" sz="1400"/>
              <a:t>Host A</a:t>
            </a:r>
            <a:endParaRPr lang="en-US" altLang="zh-CN" sz="1400"/>
          </a:p>
        </p:txBody>
      </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 calcmode="lin" valueType="num">
                                      <p:cBhvr additive="base">
                                        <p:cTn id="19" dur="500" fill="hold"/>
                                        <p:tgtEl>
                                          <p:spTgt spid="127"/>
                                        </p:tgtEl>
                                        <p:attrNameLst>
                                          <p:attrName>ppt_x</p:attrName>
                                        </p:attrNameLst>
                                      </p:cBhvr>
                                      <p:tavLst>
                                        <p:tav tm="0">
                                          <p:val>
                                            <p:strVal val="1+#ppt_w/2"/>
                                          </p:val>
                                        </p:tav>
                                        <p:tav tm="100000">
                                          <p:val>
                                            <p:strVal val="#ppt_x"/>
                                          </p:val>
                                        </p:tav>
                                      </p:tavLst>
                                    </p:anim>
                                    <p:anim calcmode="lin" valueType="num">
                                      <p:cBhvr additive="base">
                                        <p:cTn id="20" dur="500" fill="hold"/>
                                        <p:tgtEl>
                                          <p:spTgt spid="12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1+#ppt_w/2"/>
                                          </p:val>
                                        </p:tav>
                                        <p:tav tm="100000">
                                          <p:val>
                                            <p:strVal val="#ppt_x"/>
                                          </p:val>
                                        </p:tav>
                                      </p:tavLst>
                                    </p:anim>
                                    <p:anim calcmode="lin" valueType="num">
                                      <p:cBhvr additive="base">
                                        <p:cTn id="24" dur="500" fill="hold"/>
                                        <p:tgtEl>
                                          <p:spTgt spid="1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1+#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1+#ppt_w/2"/>
                                          </p:val>
                                        </p:tav>
                                        <p:tav tm="100000">
                                          <p:val>
                                            <p:strVal val="#ppt_x"/>
                                          </p:val>
                                        </p:tav>
                                      </p:tavLst>
                                    </p:anim>
                                    <p:anim calcmode="lin" valueType="num">
                                      <p:cBhvr additive="base">
                                        <p:cTn id="36"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7" grpId="0" bldLvl="0" animBg="1"/>
      <p:bldP spid="130" grpId="0"/>
      <p:bldP spid="131" grpId="0" bldLvl="0" animBg="1"/>
      <p:bldP spid="132" grpId="0"/>
      <p:bldP spid="1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9"/>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8" name="文本框 17"/>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9" name="文本框 18"/>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27" name="文本框 26"/>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30" name="文本框 29"/>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31" name="文本框 30"/>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32" name="右大括号 31"/>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36" name="左大括号 35"/>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40" name="文本框 39"/>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41" name="文本框 40"/>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42" name="左大括号 41"/>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3" name="文本框 42"/>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4" name="组合 43"/>
          <p:cNvGrpSpPr/>
          <p:nvPr/>
        </p:nvGrpSpPr>
        <p:grpSpPr>
          <a:xfrm>
            <a:off x="909273" y="1084721"/>
            <a:ext cx="10203532" cy="397035"/>
            <a:chOff x="4940300" y="3438099"/>
            <a:chExt cx="13484028" cy="524683"/>
          </a:xfrm>
        </p:grpSpPr>
        <p:grpSp>
          <p:nvGrpSpPr>
            <p:cNvPr id="45" name="组合 44"/>
            <p:cNvGrpSpPr/>
            <p:nvPr/>
          </p:nvGrpSpPr>
          <p:grpSpPr>
            <a:xfrm>
              <a:off x="4940300" y="3581780"/>
              <a:ext cx="361950" cy="254002"/>
              <a:chOff x="4940300" y="3428999"/>
              <a:chExt cx="457202" cy="254002"/>
            </a:xfrm>
          </p:grpSpPr>
          <p:sp>
            <p:nvSpPr>
              <p:cNvPr id="47" name="箭头: V 形 46"/>
              <p:cNvSpPr/>
              <p:nvPr>
                <p:custDataLst>
                  <p:tags r:id="rId20"/>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21"/>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6" name="直接连接符 45"/>
            <p:cNvCxnSpPr/>
            <p:nvPr>
              <p:custDataLst>
                <p:tags r:id="rId22"/>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23"/>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ICMP structure</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50" name="直接箭头连接符 4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1" name="圆角矩形 50"/>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71" name="直接箭头连接符 70"/>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811645" y="3287395"/>
            <a:ext cx="5384800" cy="2857500"/>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圆角矩形 79"/>
          <p:cNvSpPr/>
          <p:nvPr/>
        </p:nvSpPr>
        <p:spPr>
          <a:xfrm>
            <a:off x="9540875" y="1463675"/>
            <a:ext cx="2578100" cy="1016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5.xml><?xml version="1.0" encoding="utf-8"?>
<p:tagLst xmlns:p="http://schemas.openxmlformats.org/presentationml/2006/main">
  <p:tag name="ISLIDE.ICON" val="#370237;"/>
</p:tagLst>
</file>

<file path=ppt/tags/tag1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ISLIDE.ICON" val="#370237;"/>
</p:tagLst>
</file>

<file path=ppt/tags/tag1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ISLIDE.ICON" val="#370237;"/>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6.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0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ISLIDE.ICON" val="#370237;"/>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ISLIDE.ICON" val="#370237;"/>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ISLIDE.ICON" val="#370237;"/>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ISLIDE.ICON" val="#370237;"/>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ISLIDE.ICON" val="#370237;"/>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ISLIDE.ICON" val="#370237;"/>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ISLIDE.ICON" val="#370237;"/>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ISLIDE.ICON" val="#370237;"/>
</p:tagLst>
</file>

<file path=ppt/tags/tag29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ISLIDE.ICON" val="#370237;"/>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ISLIDE.ICON" val="#370237;"/>
</p:tagLst>
</file>

<file path=ppt/tags/tag3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ISLIDE.ICON" val="#370237;"/>
</p:tagLst>
</file>

<file path=ppt/tags/tag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6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4.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ISLIDE.ICON" val="#370237;"/>
</p:tagLst>
</file>

<file path=ppt/tags/tag8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4.xml><?xml version="1.0" encoding="utf-8"?>
<p:tagLst xmlns:p="http://schemas.openxmlformats.org/presentationml/2006/main">
  <p:tag name="ISLIDE.ICON" val="#370237;"/>
</p:tagLst>
</file>

<file path=ppt/tags/tag9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9442</Words>
  <Application>WPS 演示</Application>
  <PresentationFormat>宽屏</PresentationFormat>
  <Paragraphs>956</Paragraphs>
  <Slides>29</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29</vt:i4>
      </vt:variant>
    </vt:vector>
  </HeadingPairs>
  <TitlesOfParts>
    <vt:vector size="52" baseType="lpstr">
      <vt:lpstr>Arial</vt:lpstr>
      <vt:lpstr>宋体</vt:lpstr>
      <vt:lpstr>Wingdings</vt:lpstr>
      <vt:lpstr>BatangChe</vt:lpstr>
      <vt:lpstr>Malgun Gothic</vt:lpstr>
      <vt:lpstr>Calibri</vt:lpstr>
      <vt:lpstr>叶根友刀锋黑草</vt:lpstr>
      <vt:lpstr>汉仪大宋简</vt:lpstr>
      <vt:lpstr>Times New Roman</vt:lpstr>
      <vt:lpstr>思源黑体 CN Medium</vt:lpstr>
      <vt:lpstr>黑体</vt:lpstr>
      <vt:lpstr>微软雅黑</vt:lpstr>
      <vt:lpstr>Arial Black</vt:lpstr>
      <vt:lpstr>思源宋体 CN Heavy</vt:lpstr>
      <vt:lpstr>思源黑体 CN Bold</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92</cp:revision>
  <dcterms:created xsi:type="dcterms:W3CDTF">2021-09-25T04:53:00Z</dcterms:created>
  <dcterms:modified xsi:type="dcterms:W3CDTF">2024-10-11T06:20:24Z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E5A4497D006142B19AF5250D3E81E182_13</vt:lpwstr>
  </property>
  <property fmtid="{D5CDD505-2E9C-101B-9397-08002B2CF9AE}" pid="3" name="KSOProductBuildVer">
    <vt:lpwstr>2052-12.1.0.18276</vt:lpwstr>
  </property>
</Properties>
</file>